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5" r:id="rId4"/>
    <p:sldId id="268" r:id="rId5"/>
    <p:sldId id="266" r:id="rId6"/>
    <p:sldId id="267" r:id="rId7"/>
    <p:sldId id="269" r:id="rId8"/>
    <p:sldId id="260" r:id="rId9"/>
    <p:sldId id="280" r:id="rId10"/>
    <p:sldId id="264" r:id="rId11"/>
    <p:sldId id="258" r:id="rId12"/>
    <p:sldId id="270" r:id="rId13"/>
    <p:sldId id="271" r:id="rId14"/>
    <p:sldId id="272" r:id="rId15"/>
    <p:sldId id="273" r:id="rId16"/>
    <p:sldId id="274" r:id="rId17"/>
    <p:sldId id="275" r:id="rId18"/>
    <p:sldId id="276" r:id="rId19"/>
    <p:sldId id="278" r:id="rId20"/>
    <p:sldId id="277" r:id="rId21"/>
    <p:sldId id="279" r:id="rId22"/>
    <p:sldId id="259" r:id="rId23"/>
    <p:sldId id="261" r:id="rId24"/>
    <p:sldId id="262" r:id="rId25"/>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38"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F84E0A86-36B6-4EBD-BBAB-6C381BED5E99}" type="datetimeFigureOut">
              <a:rPr lang="en-GB" smtClean="0"/>
              <a:t>31/07/2018</a:t>
            </a:fld>
            <a:endParaRPr lang="en-GB"/>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97F2A817-4622-4B5C-B569-75A9C4090BE8}" type="slidenum">
              <a:rPr lang="en-GB" smtClean="0"/>
              <a:t>‹#›</a:t>
            </a:fld>
            <a:endParaRPr lang="en-GB"/>
          </a:p>
        </p:txBody>
      </p:sp>
    </p:spTree>
    <p:extLst>
      <p:ext uri="{BB962C8B-B14F-4D97-AF65-F5344CB8AC3E}">
        <p14:creationId xmlns:p14="http://schemas.microsoft.com/office/powerpoint/2010/main" val="2051875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A368A40D-19C3-4BFA-B932-D5D8AF465895}" type="datetimeFigureOut">
              <a:rPr lang="en-GB" smtClean="0"/>
              <a:t>31/07/2018</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E86E5722-A51A-42AA-9AB5-159BFA33DC77}" type="slidenum">
              <a:rPr lang="en-GB" smtClean="0"/>
              <a:t>‹#›</a:t>
            </a:fld>
            <a:endParaRPr lang="en-GB"/>
          </a:p>
        </p:txBody>
      </p:sp>
    </p:spTree>
    <p:extLst>
      <p:ext uri="{BB962C8B-B14F-4D97-AF65-F5344CB8AC3E}">
        <p14:creationId xmlns:p14="http://schemas.microsoft.com/office/powerpoint/2010/main" val="3277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60590-5519-40B9-86B4-4CC277A705A8}" type="slidenum">
              <a:rPr lang="en-GB" smtClean="0"/>
              <a:t>10</a:t>
            </a:fld>
            <a:endParaRPr lang="en-GB"/>
          </a:p>
        </p:txBody>
      </p:sp>
    </p:spTree>
    <p:extLst>
      <p:ext uri="{BB962C8B-B14F-4D97-AF65-F5344CB8AC3E}">
        <p14:creationId xmlns:p14="http://schemas.microsoft.com/office/powerpoint/2010/main" val="153719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00192" y="6356350"/>
            <a:ext cx="2386608" cy="365125"/>
          </a:xfrm>
          <a:prstGeom prst="rect">
            <a:avLst/>
          </a:prstGeom>
        </p:spPr>
        <p:txBody>
          <a:bodyPr/>
          <a:lstStyle>
            <a:lvl1pPr>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32552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270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4019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792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9334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5458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6854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41008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749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7440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2441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457200" y="6356350"/>
            <a:ext cx="2386608" cy="365125"/>
          </a:xfrm>
          <a:prstGeom prst="rect">
            <a:avLst/>
          </a:prstGeom>
        </p:spPr>
        <p:txBody>
          <a:bodyPr/>
          <a:lstStyle>
            <a:lvl1pPr>
              <a:defRPr sz="1100">
                <a:solidFill>
                  <a:schemeClr val="tx1">
                    <a:lumMod val="65000"/>
                    <a:lumOff val="35000"/>
                  </a:schemeClr>
                </a:solidFill>
              </a:defRPr>
            </a:lvl1pPr>
          </a:lstStyle>
          <a:p>
            <a:r>
              <a:rPr lang="en-GB" dirty="0" smtClean="0"/>
              <a:t>Compassion: a facilitator’s guide</a:t>
            </a:r>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lgn="ctr">
              <a:defRPr sz="1100">
                <a:solidFill>
                  <a:schemeClr val="tx1">
                    <a:lumMod val="65000"/>
                    <a:lumOff val="35000"/>
                  </a:schemeClr>
                </a:solidFill>
              </a:defRPr>
            </a:lvl1pPr>
          </a:lstStyle>
          <a:p>
            <a:r>
              <a:rPr lang="en-GB" dirty="0" smtClean="0"/>
              <a:t>Part of the </a:t>
            </a:r>
            <a:r>
              <a:rPr lang="en-GB" i="1" dirty="0" smtClean="0"/>
              <a:t>DNA of Care </a:t>
            </a:r>
            <a:r>
              <a:rPr lang="en-GB" dirty="0" smtClean="0"/>
              <a:t>programme</a:t>
            </a:r>
            <a:endParaRPr lang="en-GB" dirty="0"/>
          </a:p>
        </p:txBody>
      </p:sp>
      <p:sp>
        <p:nvSpPr>
          <p:cNvPr id="9" name="Slide Number Placeholder 5"/>
          <p:cNvSpPr>
            <a:spLocks noGrp="1"/>
          </p:cNvSpPr>
          <p:nvPr>
            <p:ph type="sldNum" sz="quarter" idx="4"/>
          </p:nvPr>
        </p:nvSpPr>
        <p:spPr>
          <a:xfrm>
            <a:off x="6372200" y="6356350"/>
            <a:ext cx="2448272" cy="365125"/>
          </a:xfrm>
          <a:prstGeom prst="rect">
            <a:avLst/>
          </a:prstGeom>
        </p:spPr>
        <p:txBody>
          <a:bodyPr/>
          <a:lstStyle>
            <a:lvl1pPr algn="l">
              <a:defRPr sz="1100">
                <a:solidFill>
                  <a:schemeClr val="tx1">
                    <a:lumMod val="65000"/>
                    <a:lumOff val="35000"/>
                  </a:schemeClr>
                </a:solidFil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8295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atientvoices.org.uk/flv/1019pv384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atientvoices.org.uk/flv/1028pv384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atientvoices.org.uk/flv/1008pv384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atientvoices.org.uk/flv/1011pv384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patientvoices.org.uk/flv/1012pv384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atientvoices.org.uk/flv/1015pv384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atientvoices.org.uk/flv/0996pv384s.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atientvoices.org.uk/flv/1006pv384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atientvoices.org.uk/flv/0998pv384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patientvoices.org.uk/flv/0997pv384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1470025"/>
          </a:xfrm>
        </p:spPr>
        <p:txBody>
          <a:bodyPr/>
          <a:lstStyle/>
          <a:p>
            <a:r>
              <a:rPr lang="en-GB" dirty="0" smtClean="0">
                <a:solidFill>
                  <a:schemeClr val="tx1">
                    <a:lumMod val="65000"/>
                    <a:lumOff val="35000"/>
                  </a:schemeClr>
                </a:solidFill>
              </a:rPr>
              <a:t>Compassion</a:t>
            </a:r>
            <a:endParaRPr lang="en-GB"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GB" dirty="0" smtClean="0">
                <a:solidFill>
                  <a:schemeClr val="tx1">
                    <a:lumMod val="65000"/>
                    <a:lumOff val="35000"/>
                  </a:schemeClr>
                </a:solidFill>
              </a:rPr>
              <a:t>Part of the </a:t>
            </a:r>
            <a:r>
              <a:rPr lang="en-GB" i="1" dirty="0" smtClean="0">
                <a:solidFill>
                  <a:schemeClr val="tx1">
                    <a:lumMod val="65000"/>
                    <a:lumOff val="35000"/>
                  </a:schemeClr>
                </a:solidFill>
              </a:rPr>
              <a:t>DNA of Care </a:t>
            </a:r>
            <a:r>
              <a:rPr lang="en-GB" dirty="0" smtClean="0">
                <a:solidFill>
                  <a:schemeClr val="tx1">
                    <a:lumMod val="65000"/>
                    <a:lumOff val="35000"/>
                  </a:schemeClr>
                </a:solidFill>
              </a:rPr>
              <a:t>Programme</a:t>
            </a:r>
            <a:endParaRPr lang="en-GB" dirty="0">
              <a:solidFill>
                <a:schemeClr val="tx1">
                  <a:lumMod val="65000"/>
                  <a:lumOff val="35000"/>
                </a:schemeClr>
              </a:solidFill>
            </a:endParaRPr>
          </a:p>
        </p:txBody>
      </p:sp>
      <p:pic>
        <p:nvPicPr>
          <p:cNvPr id="1027" name="Picture 4" descr="B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81" y="604031"/>
            <a:ext cx="182086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PV logo (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19906"/>
            <a:ext cx="1431925" cy="71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Rectangle 5"/>
          <p:cNvSpPr>
            <a:spLocks noChangeArrowheads="1"/>
          </p:cNvSpPr>
          <p:nvPr/>
        </p:nvSpPr>
        <p:spPr bwMode="auto">
          <a:xfrm>
            <a:off x="0"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10" descr="C:\Users\Pip Hardy\AppData\Local\Microsoft\Windows\INetCache\Content.Word\NHS England logo_NHS Blue_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498" y="628279"/>
            <a:ext cx="1159004" cy="880753"/>
          </a:xfrm>
          <a:prstGeom prst="rect">
            <a:avLst/>
          </a:prstGeom>
          <a:noFill/>
          <a:ln>
            <a:noFill/>
          </a:ln>
        </p:spPr>
      </p:pic>
      <p:sp>
        <p:nvSpPr>
          <p:cNvPr id="10"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3"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71951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for everyone</a:t>
            </a:r>
            <a:endParaRPr lang="en-GB" dirty="0"/>
          </a:p>
        </p:txBody>
      </p:sp>
      <p:sp>
        <p:nvSpPr>
          <p:cNvPr id="3" name="Content Placeholder 2"/>
          <p:cNvSpPr>
            <a:spLocks noGrp="1"/>
          </p:cNvSpPr>
          <p:nvPr>
            <p:ph idx="1"/>
          </p:nvPr>
        </p:nvSpPr>
        <p:spPr>
          <a:xfrm>
            <a:off x="395536" y="1700808"/>
            <a:ext cx="4176464" cy="3888432"/>
          </a:xfrm>
        </p:spPr>
        <p:txBody>
          <a:bodyPr>
            <a:normAutofit/>
          </a:bodyPr>
          <a:lstStyle/>
          <a:p>
            <a:pPr marL="0" indent="0"/>
            <a:endParaRPr lang="en-GB" i="1" dirty="0" smtClean="0">
              <a:solidFill>
                <a:srgbClr val="000000"/>
              </a:solidFill>
            </a:endParaRPr>
          </a:p>
          <a:p>
            <a:pPr marL="0" indent="0">
              <a:buNone/>
            </a:pPr>
            <a:r>
              <a:rPr lang="en-GB" i="1" dirty="0" smtClean="0">
                <a:solidFill>
                  <a:srgbClr val="000000"/>
                </a:solidFill>
              </a:rPr>
              <a:t>‘</a:t>
            </a:r>
            <a:r>
              <a:rPr lang="en-GB" i="1" dirty="0" smtClean="0"/>
              <a:t>Both staff and patients need care, compassion and respect.’ </a:t>
            </a:r>
          </a:p>
          <a:p>
            <a:pPr marL="0" indent="0"/>
            <a:endParaRPr lang="en-GB" dirty="0"/>
          </a:p>
          <a:p>
            <a:pPr marL="0" indent="0">
              <a:buNone/>
            </a:pPr>
            <a:r>
              <a:rPr lang="en-GB" sz="2600" dirty="0" smtClean="0"/>
              <a:t>Professor </a:t>
            </a:r>
            <a:r>
              <a:rPr lang="en-GB" sz="2600" dirty="0"/>
              <a:t>Michael West </a:t>
            </a:r>
            <a:r>
              <a:rPr lang="en-GB" sz="2600" dirty="0" smtClean="0"/>
              <a:t>2014</a:t>
            </a:r>
            <a:endParaRPr lang="en-GB" sz="2600" dirty="0"/>
          </a:p>
          <a:p>
            <a:endParaRPr lang="en-GB" dirty="0"/>
          </a:p>
        </p:txBody>
      </p:sp>
      <p:pic>
        <p:nvPicPr>
          <p:cNvPr id="4" name="Picture 2" descr="\\Wanderer\server2000\Projects\Patient Voices II\Conferences and abstracts\2013\Global Mental Health\IMG_43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4864"/>
            <a:ext cx="4232559" cy="3174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71291" y="468508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
        <p:nvSpPr>
          <p:cNvPr id="6"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8"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15956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DNA of Care </a:t>
            </a:r>
            <a:r>
              <a:rPr lang="en-GB" dirty="0" smtClean="0"/>
              <a:t>stories of compassion</a:t>
            </a:r>
            <a:endParaRPr lang="en-GB" dirty="0"/>
          </a:p>
        </p:txBody>
      </p:sp>
      <p:sp>
        <p:nvSpPr>
          <p:cNvPr id="3" name="Content Placeholder 2"/>
          <p:cNvSpPr>
            <a:spLocks noGrp="1"/>
          </p:cNvSpPr>
          <p:nvPr>
            <p:ph idx="1"/>
          </p:nvPr>
        </p:nvSpPr>
        <p:spPr>
          <a:xfrm>
            <a:off x="457200" y="1711349"/>
            <a:ext cx="3754760" cy="4525963"/>
          </a:xfrm>
        </p:spPr>
        <p:txBody>
          <a:bodyPr>
            <a:normAutofit/>
          </a:bodyPr>
          <a:lstStyle/>
          <a:p>
            <a:r>
              <a:rPr lang="en-GB" dirty="0" smtClean="0"/>
              <a:t>Stay</a:t>
            </a:r>
          </a:p>
          <a:p>
            <a:r>
              <a:rPr lang="en-GB" dirty="0" smtClean="0"/>
              <a:t>Impermanence</a:t>
            </a:r>
          </a:p>
          <a:p>
            <a:r>
              <a:rPr lang="en-GB" dirty="0" smtClean="0"/>
              <a:t>Tears</a:t>
            </a:r>
          </a:p>
          <a:p>
            <a:r>
              <a:rPr lang="en-GB" dirty="0" smtClean="0"/>
              <a:t>Critical care</a:t>
            </a:r>
          </a:p>
          <a:p>
            <a:r>
              <a:rPr lang="en-GB" dirty="0" smtClean="0"/>
              <a:t>Making a difference</a:t>
            </a:r>
          </a:p>
          <a:p>
            <a:endParaRPr lang="en-GB" dirty="0"/>
          </a:p>
        </p:txBody>
      </p:sp>
      <p:sp>
        <p:nvSpPr>
          <p:cNvPr id="4" name="Content Placeholder 2"/>
          <p:cNvSpPr txBox="1">
            <a:spLocks/>
          </p:cNvSpPr>
          <p:nvPr/>
        </p:nvSpPr>
        <p:spPr>
          <a:xfrm>
            <a:off x="4788024" y="1745847"/>
            <a:ext cx="367240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The wooden soldier</a:t>
            </a:r>
          </a:p>
          <a:p>
            <a:r>
              <a:rPr lang="en-GB" dirty="0" smtClean="0"/>
              <a:t>You can do this!</a:t>
            </a:r>
          </a:p>
          <a:p>
            <a:r>
              <a:rPr lang="en-GB" dirty="0" smtClean="0"/>
              <a:t>Touch</a:t>
            </a:r>
          </a:p>
          <a:p>
            <a:r>
              <a:rPr lang="en-GB" dirty="0" smtClean="0"/>
              <a:t>Time to care</a:t>
            </a:r>
          </a:p>
          <a:p>
            <a:r>
              <a:rPr lang="en-GB" dirty="0" smtClean="0"/>
              <a:t>Baby steps</a:t>
            </a:r>
          </a:p>
          <a:p>
            <a:endParaRPr lang="en-GB" dirty="0"/>
          </a:p>
        </p:txBody>
      </p:sp>
      <p:sp>
        <p:nvSpPr>
          <p:cNvPr id="5"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9870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Stay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Stay</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3" descr="\\WANDERER\server2000\Projects\PV website\wordles\1019pvw320.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3701" y="1700808"/>
            <a:ext cx="5472608" cy="4104456"/>
          </a:xfrm>
          <a:prstGeom prst="rect">
            <a:avLst/>
          </a:prstGeom>
          <a:noFill/>
          <a:ln>
            <a:solidFill>
              <a:srgbClr val="626262"/>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www.patientvoices.org.uk/flv/1019pv384s.htm                 Rachel </a:t>
            </a:r>
            <a:r>
              <a:rPr lang="en-GB" sz="1400" dirty="0" err="1" smtClean="0">
                <a:solidFill>
                  <a:srgbClr val="626262"/>
                </a:solidFill>
              </a:rPr>
              <a:t>Scanlan</a:t>
            </a:r>
            <a:r>
              <a:rPr lang="en-GB" sz="1400" dirty="0" smtClean="0">
                <a:solidFill>
                  <a:srgbClr val="626262"/>
                </a:solidFill>
              </a:rPr>
              <a:t> 2016</a:t>
            </a:r>
            <a:endParaRPr lang="en-GB" sz="1400" dirty="0">
              <a:solidFill>
                <a:srgbClr val="626262"/>
              </a:solidFill>
            </a:endParaRPr>
          </a:p>
        </p:txBody>
      </p:sp>
    </p:spTree>
    <p:extLst>
      <p:ext uri="{BB962C8B-B14F-4D97-AF65-F5344CB8AC3E}">
        <p14:creationId xmlns:p14="http://schemas.microsoft.com/office/powerpoint/2010/main" val="314244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Impermanence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Impermanence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www.patientvoices.org.uk/flv/1028pv384s.htm             Natasha Curran 2016</a:t>
            </a:r>
            <a:endParaRPr lang="en-GB" sz="1400" dirty="0">
              <a:solidFill>
                <a:srgbClr val="626262"/>
              </a:solidFill>
            </a:endParaRPr>
          </a:p>
        </p:txBody>
      </p:sp>
      <p:pic>
        <p:nvPicPr>
          <p:cNvPr id="1026" name="Picture 2" descr="\\WANDERER\server2000\Projects\PV website\wordles\102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00808"/>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59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Tears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Tears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www.patientvoices.org.uk/flv/1008pv384s.htm                David Charlton 2016</a:t>
            </a:r>
            <a:endParaRPr lang="en-GB" sz="1400" dirty="0">
              <a:solidFill>
                <a:srgbClr val="626262"/>
              </a:solidFill>
            </a:endParaRPr>
          </a:p>
        </p:txBody>
      </p:sp>
      <p:pic>
        <p:nvPicPr>
          <p:cNvPr id="1030" name="Picture 6" descr="\\WANDERER\server2000\Projects\PV website\wordles\100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4" y="1772816"/>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89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care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Critical  care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www.patientvoices.org.uk/flv/1011pv384s.htm                   Louise Samuel 2016</a:t>
            </a:r>
            <a:endParaRPr lang="en-GB" sz="1400" dirty="0">
              <a:solidFill>
                <a:srgbClr val="626262"/>
              </a:solidFill>
            </a:endParaRPr>
          </a:p>
        </p:txBody>
      </p:sp>
      <p:pic>
        <p:nvPicPr>
          <p:cNvPr id="1033" name="Picture 9" descr="\\WANDERER\server2000\Projects\PV website\wordles\1011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66005"/>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5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a difference?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Making a difference? </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www.patientvoices.org.uk/flv/1012pv384s.htm                   Denise Jones 2016</a:t>
            </a:r>
            <a:endParaRPr lang="en-GB" sz="1400" dirty="0">
              <a:solidFill>
                <a:srgbClr val="626262"/>
              </a:solidFill>
            </a:endParaRPr>
          </a:p>
        </p:txBody>
      </p:sp>
      <p:pic>
        <p:nvPicPr>
          <p:cNvPr id="1034" name="Picture 10" descr="\\WANDERER\server2000\Projects\PV website\wordles\1012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38013"/>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2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wooden soldier</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The wooden soldier</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www.patientvoices.org.uk/flv/1015pv384s.htm                   Steven </a:t>
            </a:r>
            <a:r>
              <a:rPr lang="en-GB" sz="1400" dirty="0" err="1" smtClean="0">
                <a:solidFill>
                  <a:srgbClr val="626262"/>
                </a:solidFill>
              </a:rPr>
              <a:t>Yull</a:t>
            </a:r>
            <a:r>
              <a:rPr lang="en-GB" sz="1400" dirty="0" smtClean="0">
                <a:solidFill>
                  <a:srgbClr val="626262"/>
                </a:solidFill>
              </a:rPr>
              <a:t> 2016</a:t>
            </a:r>
            <a:endParaRPr lang="en-GB" sz="1400" dirty="0">
              <a:solidFill>
                <a:srgbClr val="626262"/>
              </a:solidFill>
            </a:endParaRPr>
          </a:p>
        </p:txBody>
      </p:sp>
      <p:pic>
        <p:nvPicPr>
          <p:cNvPr id="1036" name="Picture 12" descr="\\WANDERER\server2000\Projects\PV website\wordles\101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04" y="1666005"/>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6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You can do this!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You can do this!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www.patientvoices.org.uk/flv/0996pv384s.htm                 Elaine Brand 2016</a:t>
            </a:r>
            <a:endParaRPr lang="en-GB" sz="1400" dirty="0">
              <a:solidFill>
                <a:srgbClr val="626262"/>
              </a:solidFill>
            </a:endParaRPr>
          </a:p>
        </p:txBody>
      </p:sp>
      <p:pic>
        <p:nvPicPr>
          <p:cNvPr id="1026" name="Picture 2" descr="\\WANDERER\server2000\Projects\PV website\wordles\0996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245" y="1700808"/>
            <a:ext cx="5337954" cy="400346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68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Touch</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Touch</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932436" y="5857527"/>
            <a:ext cx="5591892" cy="307777"/>
          </a:xfrm>
          <a:prstGeom prst="rect">
            <a:avLst/>
          </a:prstGeom>
        </p:spPr>
        <p:txBody>
          <a:bodyPr wrap="square">
            <a:spAutoFit/>
          </a:bodyPr>
          <a:lstStyle/>
          <a:p>
            <a:r>
              <a:rPr lang="en-GB" sz="1400" dirty="0" smtClean="0">
                <a:solidFill>
                  <a:srgbClr val="626262"/>
                </a:solidFill>
              </a:rPr>
              <a:t>www.patientvoices.org.uk/flv/1006pv384s.htm       Damon </a:t>
            </a:r>
            <a:r>
              <a:rPr lang="en-GB" sz="1400" dirty="0" err="1" smtClean="0">
                <a:solidFill>
                  <a:srgbClr val="626262"/>
                </a:solidFill>
              </a:rPr>
              <a:t>Kamming</a:t>
            </a:r>
            <a:r>
              <a:rPr lang="en-GB" sz="1400" dirty="0" smtClean="0">
                <a:solidFill>
                  <a:srgbClr val="626262"/>
                </a:solidFill>
              </a:rPr>
              <a:t> 2016</a:t>
            </a:r>
            <a:endParaRPr lang="en-GB" sz="1400" dirty="0">
              <a:solidFill>
                <a:srgbClr val="626262"/>
              </a:solidFill>
            </a:endParaRPr>
          </a:p>
        </p:txBody>
      </p:sp>
      <p:pic>
        <p:nvPicPr>
          <p:cNvPr id="1028" name="Picture 4" descr="\\WANDERER\server2000\Projects\PV website\wordles\1006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436" y="1825079"/>
            <a:ext cx="5375138" cy="4032448"/>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92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Compassion</a:t>
            </a:r>
            <a:endParaRPr lang="en-GB" dirty="0">
              <a:solidFill>
                <a:schemeClr val="tx1">
                  <a:lumMod val="65000"/>
                  <a:lumOff val="35000"/>
                </a:schemeClr>
              </a:solidFill>
            </a:endParaRPr>
          </a:p>
        </p:txBody>
      </p:sp>
      <p:sp>
        <p:nvSpPr>
          <p:cNvPr id="3" name="Content Placeholder 2"/>
          <p:cNvSpPr>
            <a:spLocks noGrp="1"/>
          </p:cNvSpPr>
          <p:nvPr>
            <p:ph idx="1"/>
          </p:nvPr>
        </p:nvSpPr>
        <p:spPr>
          <a:xfrm>
            <a:off x="287880" y="5373216"/>
            <a:ext cx="1512168" cy="216024"/>
          </a:xfrm>
        </p:spPr>
        <p:txBody>
          <a:bodyPr>
            <a:normAutofit fontScale="32500" lnSpcReduction="20000"/>
          </a:bodyPr>
          <a:lstStyle/>
          <a:p>
            <a:pPr marL="0" indent="0">
              <a:buNone/>
            </a:pPr>
            <a:r>
              <a:rPr lang="en-GB" dirty="0" smtClean="0">
                <a:solidFill>
                  <a:schemeClr val="tx1">
                    <a:lumMod val="65000"/>
                    <a:lumOff val="35000"/>
                  </a:schemeClr>
                </a:solidFill>
              </a:rPr>
              <a:t>Photo © Henri Rahman</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4978490" y="1715190"/>
            <a:ext cx="3889127"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i="1" dirty="0" smtClean="0">
                <a:solidFill>
                  <a:srgbClr val="626262"/>
                </a:solidFill>
              </a:rPr>
              <a:t>‘The whole idea of compassion is based on a keen awareness of the interdependence of all these living beings, which are all part of one another, and all involved in one another.’</a:t>
            </a:r>
            <a:endParaRPr lang="en-GB" sz="2800" dirty="0" smtClean="0">
              <a:solidFill>
                <a:srgbClr val="626262"/>
              </a:solidFill>
            </a:endParaRPr>
          </a:p>
          <a:p>
            <a:pPr marL="0" indent="0">
              <a:spcBef>
                <a:spcPts val="0"/>
              </a:spcBef>
              <a:buFont typeface="Arial" panose="020B0604020202020204" pitchFamily="34" charset="0"/>
              <a:buNone/>
            </a:pPr>
            <a:r>
              <a:rPr lang="en-GB" sz="3000" dirty="0" smtClean="0">
                <a:solidFill>
                  <a:srgbClr val="626262"/>
                </a:solidFill>
              </a:rPr>
              <a:t>	</a:t>
            </a:r>
            <a:r>
              <a:rPr lang="en-GB" sz="2600" dirty="0" smtClean="0">
                <a:solidFill>
                  <a:srgbClr val="626262"/>
                </a:solidFill>
              </a:rPr>
              <a:t>     Thomas Merton </a:t>
            </a:r>
            <a:endParaRPr lang="en-GB" sz="2600" dirty="0">
              <a:solidFill>
                <a:srgbClr val="62626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01" y="1844824"/>
            <a:ext cx="4549231" cy="3429000"/>
          </a:xfrm>
          <a:prstGeom prst="rect">
            <a:avLst/>
          </a:prstGeom>
        </p:spPr>
      </p:pic>
    </p:spTree>
    <p:extLst>
      <p:ext uri="{BB962C8B-B14F-4D97-AF65-F5344CB8AC3E}">
        <p14:creationId xmlns:p14="http://schemas.microsoft.com/office/powerpoint/2010/main" val="3774839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Time to care…</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Time to care…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a:solidFill>
                  <a:srgbClr val="626262"/>
                </a:solidFill>
              </a:rPr>
              <a:t>    </a:t>
            </a:r>
            <a:r>
              <a:rPr lang="en-GB" sz="1400" dirty="0" smtClean="0">
                <a:solidFill>
                  <a:srgbClr val="626262"/>
                </a:solidFill>
              </a:rPr>
              <a:t>www.patientvoices.org.uk/flv/0998pv384s.htm Jacqueline Richardson 2016</a:t>
            </a:r>
            <a:endParaRPr lang="en-GB" sz="1400" dirty="0">
              <a:solidFill>
                <a:srgbClr val="626262"/>
              </a:solidFill>
            </a:endParaRPr>
          </a:p>
        </p:txBody>
      </p:sp>
      <p:pic>
        <p:nvPicPr>
          <p:cNvPr id="1028" name="Picture 4" descr="\\WANDERER\server2000\Projects\PV website\wordles\0998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709" y="1700808"/>
            <a:ext cx="5376598" cy="40324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1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Baby steps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Baby steps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www.patientvoices.org.uk/flv/0997pv384s.htm                        Ann Pettit2016</a:t>
            </a:r>
            <a:endParaRPr lang="en-GB" sz="1400" dirty="0">
              <a:solidFill>
                <a:srgbClr val="626262"/>
              </a:solidFill>
            </a:endParaRPr>
          </a:p>
        </p:txBody>
      </p:sp>
      <p:pic>
        <p:nvPicPr>
          <p:cNvPr id="1032" name="Picture 8" descr="\\WANDERER\server2000\Projects\PV website\wordles\0997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142" y="1556792"/>
            <a:ext cx="5668977" cy="425173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930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fontScale="92500"/>
          </a:bodyPr>
          <a:lstStyle/>
          <a:p>
            <a:r>
              <a:rPr lang="en-GB" dirty="0" smtClean="0"/>
              <a:t>What do you understand by compassion?</a:t>
            </a:r>
          </a:p>
          <a:p>
            <a:r>
              <a:rPr lang="en-GB" dirty="0" smtClean="0"/>
              <a:t>How do you think these stories illustrate compassionate care?</a:t>
            </a:r>
          </a:p>
          <a:p>
            <a:r>
              <a:rPr lang="en-GB" dirty="0" smtClean="0"/>
              <a:t>In what ways (if at all) do these stories change your ideas about compassion?</a:t>
            </a:r>
          </a:p>
          <a:p>
            <a:r>
              <a:rPr lang="en-GB" dirty="0" smtClean="0"/>
              <a:t>In what ways do you show compassion for yourself? For your colleagues?</a:t>
            </a:r>
          </a:p>
          <a:p>
            <a:r>
              <a:rPr lang="en-GB" dirty="0" smtClean="0"/>
              <a:t>How far do you think compassionate care for patients relies on compassionate care for staff?</a:t>
            </a: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770588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p:txBody>
          <a:bodyPr/>
          <a:lstStyle/>
          <a:p>
            <a:r>
              <a:rPr lang="en-GB" sz="3000" dirty="0"/>
              <a:t>What three things does xx story focus your attention on, in terms of what you (or we) should do next?</a:t>
            </a:r>
          </a:p>
          <a:p>
            <a:r>
              <a:rPr lang="en-GB" sz="3000" dirty="0" smtClean="0"/>
              <a:t>Having seen xx story, what is the one thing you feel compelled to do immediately?</a:t>
            </a:r>
          </a:p>
          <a:p>
            <a:r>
              <a:rPr lang="en-GB" sz="3000" dirty="0" smtClean="0"/>
              <a:t>How do the </a:t>
            </a:r>
            <a:r>
              <a:rPr lang="en-GB" sz="3000" i="1" dirty="0" smtClean="0"/>
              <a:t>DNA of Care </a:t>
            </a:r>
            <a:r>
              <a:rPr lang="en-GB" sz="3000" dirty="0" smtClean="0"/>
              <a:t>stories capture the importance of asking all staff ‘what matters to you?’?</a:t>
            </a:r>
          </a:p>
          <a:p>
            <a:endParaRPr lang="en-GB" dirty="0" smtClean="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25570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p:txBody>
          <a:bodyPr>
            <a:normAutofit fontScale="92500"/>
          </a:bodyPr>
          <a:lstStyle/>
          <a:p>
            <a:r>
              <a:rPr lang="en-GB" dirty="0" smtClean="0"/>
              <a:t>Which elements of compassion do the stories you have seen support the development of a compassionate culture?</a:t>
            </a:r>
          </a:p>
          <a:p>
            <a:r>
              <a:rPr lang="en-GB" dirty="0" smtClean="0"/>
              <a:t>How do the stories you have seen highlight the risks of </a:t>
            </a:r>
            <a:r>
              <a:rPr lang="en-GB" b="1" dirty="0" smtClean="0"/>
              <a:t>not</a:t>
            </a:r>
            <a:r>
              <a:rPr lang="en-GB" dirty="0" smtClean="0"/>
              <a:t> developing compassionate cultures? </a:t>
            </a:r>
          </a:p>
          <a:p>
            <a:r>
              <a:rPr lang="en-GB" dirty="0" smtClean="0"/>
              <a:t>How can the </a:t>
            </a:r>
            <a:r>
              <a:rPr lang="en-GB" i="1" dirty="0" smtClean="0"/>
              <a:t>DNA of Care </a:t>
            </a:r>
            <a:r>
              <a:rPr lang="en-GB" dirty="0" smtClean="0"/>
              <a:t>stories help us to ‘rewrite the rule books’, to make more personal connections and have the courage to embrace vulnerability?</a:t>
            </a:r>
          </a:p>
          <a:p>
            <a:endParaRPr lang="en-GB" dirty="0" smtClean="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112047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Compassion, kindness and community</a:t>
            </a:r>
            <a:endParaRPr lang="en-GB" dirty="0"/>
          </a:p>
        </p:txBody>
      </p:sp>
      <p:sp>
        <p:nvSpPr>
          <p:cNvPr id="3" name="Content Placeholder 2"/>
          <p:cNvSpPr>
            <a:spLocks noGrp="1"/>
          </p:cNvSpPr>
          <p:nvPr>
            <p:ph idx="1"/>
          </p:nvPr>
        </p:nvSpPr>
        <p:spPr>
          <a:xfrm>
            <a:off x="4932040" y="5733256"/>
            <a:ext cx="2314600" cy="536923"/>
          </a:xfrm>
        </p:spPr>
        <p:txBody>
          <a:bodyPr>
            <a:normAutofit fontScale="92500"/>
          </a:bodyPr>
          <a:lstStyle/>
          <a:p>
            <a:pPr marL="0" indent="0">
              <a:buNone/>
            </a:pPr>
            <a:r>
              <a:rPr lang="en-GB" sz="2000" dirty="0" smtClean="0"/>
              <a:t>Penny </a:t>
            </a:r>
            <a:r>
              <a:rPr lang="en-GB" sz="2000" dirty="0" err="1" smtClean="0"/>
              <a:t>Campling</a:t>
            </a:r>
            <a:r>
              <a:rPr lang="en-GB" sz="2000" dirty="0" smtClean="0"/>
              <a:t> 2013</a:t>
            </a:r>
            <a:endParaRPr lang="en-GB" sz="2000" dirty="0"/>
          </a:p>
        </p:txBody>
      </p:sp>
      <p:pic>
        <p:nvPicPr>
          <p:cNvPr id="1026" name="Picture 2" descr="C:\Users\Pip Hardy\Desktop\a virtuous cir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893" y="2276872"/>
            <a:ext cx="5256584" cy="320488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
        <p:nvSpPr>
          <p:cNvPr id="5"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395415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Kindness and kinship</a:t>
            </a:r>
            <a:endParaRPr lang="en-GB" dirty="0">
              <a:solidFill>
                <a:schemeClr val="tx1">
                  <a:lumMod val="65000"/>
                  <a:lumOff val="35000"/>
                </a:schemeClr>
              </a:solidFill>
            </a:endParaRPr>
          </a:p>
        </p:txBody>
      </p:sp>
      <p:sp>
        <p:nvSpPr>
          <p:cNvPr id="3" name="Content Placeholder 2"/>
          <p:cNvSpPr>
            <a:spLocks noGrp="1"/>
          </p:cNvSpPr>
          <p:nvPr>
            <p:ph idx="1"/>
          </p:nvPr>
        </p:nvSpPr>
        <p:spPr>
          <a:xfrm>
            <a:off x="457200" y="1600200"/>
            <a:ext cx="3826768" cy="4525963"/>
          </a:xfrm>
        </p:spPr>
        <p:txBody>
          <a:bodyPr>
            <a:normAutofit/>
          </a:bodyPr>
          <a:lstStyle/>
          <a:p>
            <a:pPr marL="0" indent="0">
              <a:buNone/>
            </a:pPr>
            <a:r>
              <a:rPr lang="en-GB" sz="3000" i="1" dirty="0" err="1" smtClean="0">
                <a:solidFill>
                  <a:schemeClr val="tx1">
                    <a:lumMod val="65000"/>
                    <a:lumOff val="35000"/>
                  </a:schemeClr>
                </a:solidFill>
              </a:rPr>
              <a:t>Cynd</a:t>
            </a:r>
            <a:r>
              <a:rPr lang="en-GB" sz="3000" dirty="0"/>
              <a:t> </a:t>
            </a:r>
            <a:r>
              <a:rPr lang="en-GB" sz="3000" dirty="0" smtClean="0"/>
              <a:t> (Old English) = nature, family, lineage </a:t>
            </a:r>
            <a:br>
              <a:rPr lang="en-GB" sz="3000" dirty="0" smtClean="0"/>
            </a:br>
            <a:r>
              <a:rPr lang="en-GB" sz="3000" dirty="0" smtClean="0"/>
              <a:t>– kin</a:t>
            </a:r>
            <a:br>
              <a:rPr lang="en-GB" sz="3000" dirty="0" smtClean="0"/>
            </a:br>
            <a:endParaRPr lang="en-GB" sz="3000" dirty="0" smtClean="0"/>
          </a:p>
          <a:p>
            <a:pPr marL="0" indent="0">
              <a:buNone/>
            </a:pPr>
            <a:r>
              <a:rPr lang="en-GB" sz="3000" i="1" dirty="0" smtClean="0">
                <a:solidFill>
                  <a:schemeClr val="tx1">
                    <a:lumMod val="65000"/>
                    <a:lumOff val="35000"/>
                  </a:schemeClr>
                </a:solidFill>
              </a:rPr>
              <a:t>‘Kindness implies the recognition of being of the same nature as others – being of a kind – in kinship.’</a:t>
            </a:r>
            <a:endParaRPr lang="en-GB" sz="3000" i="1"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2051" name="Picture 3" descr="\\WANDERER\server2000\Projects\Patient Voices II\PV Projects and workshops\NHS England\Staff stories\Facilitation packs\Photos\Family 0374 rid 1450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6474"/>
            <a:ext cx="4170951" cy="336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0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fatigue</a:t>
            </a:r>
            <a:endParaRPr lang="en-GB" dirty="0"/>
          </a:p>
        </p:txBody>
      </p:sp>
      <p:sp>
        <p:nvSpPr>
          <p:cNvPr id="3" name="Content Placeholder 2"/>
          <p:cNvSpPr>
            <a:spLocks noGrp="1"/>
          </p:cNvSpPr>
          <p:nvPr>
            <p:ph idx="1"/>
          </p:nvPr>
        </p:nvSpPr>
        <p:spPr>
          <a:xfrm>
            <a:off x="494179" y="1700808"/>
            <a:ext cx="4114800" cy="4525963"/>
          </a:xfrm>
        </p:spPr>
        <p:txBody>
          <a:bodyPr>
            <a:normAutofit fontScale="92500"/>
          </a:bodyPr>
          <a:lstStyle/>
          <a:p>
            <a:pPr marL="0" indent="0">
              <a:buNone/>
            </a:pPr>
            <a:r>
              <a:rPr lang="en-GB" i="1" dirty="0"/>
              <a:t>‘It is not enough simply to aim to reduce staff stress levels. </a:t>
            </a:r>
            <a:endParaRPr lang="en-GB" i="1" dirty="0" smtClean="0"/>
          </a:p>
          <a:p>
            <a:pPr marL="0" indent="0">
              <a:buNone/>
            </a:pPr>
            <a:r>
              <a:rPr lang="en-GB" i="1" dirty="0" smtClean="0"/>
              <a:t>We </a:t>
            </a:r>
            <a:r>
              <a:rPr lang="en-GB" i="1" dirty="0"/>
              <a:t>should be promoting the idea that humans </a:t>
            </a:r>
            <a:r>
              <a:rPr lang="en-GB" i="1" dirty="0" smtClean="0"/>
              <a:t/>
            </a:r>
            <a:br>
              <a:rPr lang="en-GB" i="1" dirty="0" smtClean="0"/>
            </a:br>
            <a:r>
              <a:rPr lang="en-GB" i="1" dirty="0" smtClean="0"/>
              <a:t>can </a:t>
            </a:r>
            <a:r>
              <a:rPr lang="en-GB" i="1" dirty="0"/>
              <a:t>flourish in the workplace.’ </a:t>
            </a:r>
            <a:br>
              <a:rPr lang="en-GB" i="1" dirty="0"/>
            </a:br>
            <a:r>
              <a:rPr lang="en-GB" dirty="0"/>
              <a:t>		</a:t>
            </a:r>
            <a:r>
              <a:rPr lang="en-GB" dirty="0" smtClean="0"/>
              <a:t>			</a:t>
            </a:r>
            <a:r>
              <a:rPr lang="en-GB" sz="2600" dirty="0" smtClean="0"/>
              <a:t>Michael West</a:t>
            </a:r>
            <a:r>
              <a:rPr lang="en-GB" sz="2600" dirty="0"/>
              <a:t>, </a:t>
            </a:r>
            <a:r>
              <a:rPr lang="en-GB" sz="2600" dirty="0" smtClean="0"/>
              <a:t>2016</a:t>
            </a:r>
            <a:endParaRPr lang="en-GB" sz="2600" i="1" dirty="0"/>
          </a:p>
          <a:p>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1026" name="Picture 2" descr="\\WANDERER\server2000\Projects\Patient Voices II\PV Projects and workshops\NHS England\Staff stories\Facilitation packs\Photos\IMG_64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918457"/>
            <a:ext cx="4128458"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55688" y="5014801"/>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192403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Caring for those who care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Compassion is </a:t>
            </a:r>
            <a:r>
              <a:rPr lang="en-GB" i="1" dirty="0" smtClean="0"/>
              <a:t>‘</a:t>
            </a:r>
            <a:r>
              <a:rPr lang="en-US" i="1" dirty="0" smtClean="0"/>
              <a:t>experienced </a:t>
            </a:r>
            <a:r>
              <a:rPr lang="en-US" i="1" dirty="0"/>
              <a:t>by staff as a result of the thoughtful, caring, and empathetic actions of </a:t>
            </a:r>
            <a:r>
              <a:rPr lang="en-US" i="1" dirty="0" smtClean="0"/>
              <a:t>others.’</a:t>
            </a:r>
          </a:p>
          <a:p>
            <a:pPr marL="0" indent="0">
              <a:buNone/>
            </a:pPr>
            <a:r>
              <a:rPr lang="en-US" sz="2800" dirty="0" smtClean="0"/>
              <a:t>	NHS England </a:t>
            </a:r>
            <a:r>
              <a:rPr lang="en-GB" sz="2800" i="1" dirty="0" smtClean="0"/>
              <a:t>Commissioning for compassion guide</a:t>
            </a:r>
          </a:p>
          <a:p>
            <a:pPr marL="0" indent="0">
              <a:buNone/>
            </a:pPr>
            <a:endParaRPr lang="en-GB" i="1" dirty="0"/>
          </a:p>
          <a:p>
            <a:pPr marL="0" indent="0">
              <a:buNone/>
            </a:pPr>
            <a:endParaRPr lang="en-GB" i="1" dirty="0" smtClean="0"/>
          </a:p>
          <a:p>
            <a:pPr marL="0" indent="0">
              <a:buNone/>
            </a:pPr>
            <a:r>
              <a:rPr lang="en-GB" i="1" dirty="0" smtClean="0"/>
              <a:t>‘</a:t>
            </a:r>
            <a:r>
              <a:rPr lang="en-GB" i="1" dirty="0"/>
              <a:t>We must show the same care and consideration to ourselves and our colleagues as we do to those we serve.’ </a:t>
            </a:r>
            <a:endParaRPr lang="en-GB" i="1" dirty="0" smtClean="0"/>
          </a:p>
          <a:p>
            <a:pPr marL="0" indent="0">
              <a:buNone/>
            </a:pPr>
            <a:r>
              <a:rPr lang="en-GB" i="1" dirty="0"/>
              <a:t>	</a:t>
            </a:r>
            <a:r>
              <a:rPr lang="en-GB" i="1" dirty="0" smtClean="0"/>
              <a:t>			</a:t>
            </a:r>
            <a:r>
              <a:rPr lang="en-GB" sz="2800" i="1" dirty="0" smtClean="0"/>
              <a:t>Leading change, adding value</a:t>
            </a:r>
            <a:endParaRPr lang="en-GB" sz="2800" i="1"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410511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in the workplace</a:t>
            </a:r>
            <a:endParaRPr lang="en-GB" dirty="0"/>
          </a:p>
        </p:txBody>
      </p:sp>
      <p:sp>
        <p:nvSpPr>
          <p:cNvPr id="3" name="Content Placeholder 2"/>
          <p:cNvSpPr>
            <a:spLocks noGrp="1"/>
          </p:cNvSpPr>
          <p:nvPr>
            <p:ph idx="1"/>
          </p:nvPr>
        </p:nvSpPr>
        <p:spPr>
          <a:xfrm>
            <a:off x="457200" y="1600200"/>
            <a:ext cx="5626968" cy="4525963"/>
          </a:xfrm>
        </p:spPr>
        <p:txBody>
          <a:bodyPr>
            <a:normAutofit fontScale="92500"/>
          </a:bodyPr>
          <a:lstStyle/>
          <a:p>
            <a:pPr marL="0" indent="0">
              <a:buNone/>
            </a:pPr>
            <a:r>
              <a:rPr lang="en-US" sz="3000" i="1" dirty="0"/>
              <a:t>‘I </a:t>
            </a:r>
            <a:r>
              <a:rPr lang="en-US" sz="3000" i="1"/>
              <a:t>cannot </a:t>
            </a:r>
            <a:r>
              <a:rPr lang="en-GB" sz="3000" i="1" dirty="0" smtClean="0"/>
              <a:t>emphasise</a:t>
            </a:r>
            <a:r>
              <a:rPr lang="en-US" sz="3000" i="1" dirty="0" smtClean="0"/>
              <a:t> </a:t>
            </a:r>
            <a:r>
              <a:rPr lang="en-US" sz="3000" i="1" dirty="0"/>
              <a:t>enough how meaningful it was to me when </a:t>
            </a:r>
            <a:r>
              <a:rPr lang="en-US" sz="3000" i="1" dirty="0" smtClean="0"/>
              <a:t/>
            </a:r>
            <a:br>
              <a:rPr lang="en-US" sz="3000" i="1" dirty="0" smtClean="0"/>
            </a:br>
            <a:r>
              <a:rPr lang="en-US" sz="3000" i="1" dirty="0" smtClean="0"/>
              <a:t>care-givers </a:t>
            </a:r>
            <a:r>
              <a:rPr lang="en-US" sz="3000" i="1" dirty="0"/>
              <a:t>revealed something </a:t>
            </a:r>
            <a:r>
              <a:rPr lang="en-US" sz="3000" i="1" dirty="0" smtClean="0"/>
              <a:t/>
            </a:r>
            <a:br>
              <a:rPr lang="en-US" sz="3000" i="1" dirty="0" smtClean="0"/>
            </a:br>
            <a:r>
              <a:rPr lang="en-US" sz="3000" i="1" dirty="0" smtClean="0"/>
              <a:t>about </a:t>
            </a:r>
            <a:r>
              <a:rPr lang="en-US" sz="3000" i="1" dirty="0"/>
              <a:t>themselves that made a personal connection to my plight. </a:t>
            </a:r>
            <a:r>
              <a:rPr lang="en-US" sz="3000" i="1" dirty="0" smtClean="0"/>
              <a:t/>
            </a:r>
            <a:br>
              <a:rPr lang="en-US" sz="3000" i="1" dirty="0" smtClean="0"/>
            </a:br>
            <a:r>
              <a:rPr lang="en-US" sz="3000" i="1" dirty="0" smtClean="0"/>
              <a:t>The </a:t>
            </a:r>
            <a:r>
              <a:rPr lang="en-US" sz="3000" i="1" dirty="0"/>
              <a:t>rule books, I’m sure, frown on such intimate engagement between care-giver and patient. </a:t>
            </a:r>
            <a:r>
              <a:rPr lang="en-US" sz="3000" i="1" dirty="0" smtClean="0"/>
              <a:t>But </a:t>
            </a:r>
            <a:r>
              <a:rPr lang="en-US" sz="3000" i="1" dirty="0"/>
              <a:t>maybe it’s time to rewrite them</a:t>
            </a:r>
            <a:r>
              <a:rPr lang="en-US" sz="3000" i="1" dirty="0" smtClean="0"/>
              <a:t>.’</a:t>
            </a:r>
          </a:p>
          <a:p>
            <a:pPr marL="0" indent="0">
              <a:buNone/>
            </a:pPr>
            <a:r>
              <a:rPr lang="en-US" dirty="0" smtClean="0"/>
              <a:t>			</a:t>
            </a:r>
            <a:r>
              <a:rPr lang="en-US" sz="2600" dirty="0" smtClean="0"/>
              <a:t>Kenneth Schwartz</a:t>
            </a:r>
            <a:endParaRPr lang="en-GB" sz="2600" dirty="0"/>
          </a:p>
          <a:p>
            <a:endParaRPr lang="en-GB" dirty="0"/>
          </a:p>
        </p:txBody>
      </p:sp>
      <p:pic>
        <p:nvPicPr>
          <p:cNvPr id="1026" name="Picture 2" descr="C:\Users\Pip Hardy\Desktop\Ken-Ellen-and-Ben-850x6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700808"/>
            <a:ext cx="3083009"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6660232" y="4221088"/>
            <a:ext cx="2304256" cy="261610"/>
          </a:xfrm>
          <a:prstGeom prst="rect">
            <a:avLst/>
          </a:prstGeom>
        </p:spPr>
        <p:txBody>
          <a:bodyPr wrap="square">
            <a:spAutoFit/>
          </a:bodyPr>
          <a:lstStyle/>
          <a:p>
            <a:r>
              <a:rPr lang="en-GB" sz="1100" dirty="0" smtClean="0">
                <a:solidFill>
                  <a:srgbClr val="626262"/>
                </a:solidFill>
              </a:rPr>
              <a:t>Photo courtesy The Schwartz </a:t>
            </a:r>
            <a:r>
              <a:rPr lang="en-GB" sz="1100" dirty="0" err="1" smtClean="0">
                <a:solidFill>
                  <a:srgbClr val="626262"/>
                </a:solidFill>
              </a:rPr>
              <a:t>Center</a:t>
            </a:r>
            <a:endParaRPr lang="en-GB" sz="1100" dirty="0">
              <a:solidFill>
                <a:srgbClr val="626262"/>
              </a:solidFill>
            </a:endParaRPr>
          </a:p>
        </p:txBody>
      </p:sp>
    </p:spTree>
    <p:extLst>
      <p:ext uri="{BB962C8B-B14F-4D97-AF65-F5344CB8AC3E}">
        <p14:creationId xmlns:p14="http://schemas.microsoft.com/office/powerpoint/2010/main" val="4138763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a:t>
            </a:r>
            <a:r>
              <a:rPr lang="en-GB" i="1" dirty="0" smtClean="0">
                <a:solidFill>
                  <a:schemeClr val="tx1">
                    <a:lumMod val="65000"/>
                    <a:lumOff val="35000"/>
                  </a:schemeClr>
                </a:solidFill>
              </a:rPr>
              <a:t>DNA of Care</a:t>
            </a:r>
            <a:endParaRPr lang="en-GB" i="1" dirty="0">
              <a:solidFill>
                <a:schemeClr val="tx1">
                  <a:lumMod val="65000"/>
                  <a:lumOff val="35000"/>
                </a:schemeClr>
              </a:solidFill>
            </a:endParaRPr>
          </a:p>
        </p:txBody>
      </p:sp>
      <p:sp>
        <p:nvSpPr>
          <p:cNvPr id="3" name="Content Placeholder 2"/>
          <p:cNvSpPr>
            <a:spLocks noGrp="1"/>
          </p:cNvSpPr>
          <p:nvPr>
            <p:ph idx="1"/>
          </p:nvPr>
        </p:nvSpPr>
        <p:spPr>
          <a:xfrm>
            <a:off x="457200" y="1600200"/>
            <a:ext cx="5050904" cy="4709120"/>
          </a:xfrm>
        </p:spPr>
        <p:txBody>
          <a:bodyPr>
            <a:normAutofit/>
          </a:bodyPr>
          <a:lstStyle/>
          <a:p>
            <a:pPr marL="0" indent="0">
              <a:buNone/>
            </a:pPr>
            <a:r>
              <a:rPr lang="en-GB" sz="2800" i="1" dirty="0" smtClean="0"/>
              <a:t>‘The </a:t>
            </a:r>
            <a:r>
              <a:rPr lang="en-GB" sz="2800" i="1" dirty="0"/>
              <a:t>intertwined relationship between patient care and staff well-being has been likened to the double helix. And so the stories we tell each other are like the DNA of care, transmitting information and shaping cultures, offering learning opportunities and, sometimes, healing</a:t>
            </a:r>
            <a:r>
              <a:rPr lang="en-GB" sz="2800" i="1" dirty="0" smtClean="0"/>
              <a:t>.’</a:t>
            </a:r>
          </a:p>
          <a:p>
            <a:pPr marL="0" indent="0">
              <a:buNone/>
            </a:pPr>
            <a:r>
              <a:rPr lang="en-GB" sz="2200" dirty="0" smtClean="0"/>
              <a:t>	Pip Hardy and Tony Sumner, 2016</a:t>
            </a:r>
            <a:endParaRPr lang="en-GB" sz="2200" dirty="0"/>
          </a:p>
          <a:p>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10" name="Picture 2" descr="\\WANDERER\server2000\Projects\Patient Voices II\PV Projects and workshops\NHS England\Staff stories\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152113" y="2448700"/>
            <a:ext cx="40963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14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Two sides of the same coin</a:t>
            </a:r>
            <a:endParaRPr lang="en-GB" dirty="0">
              <a:solidFill>
                <a:schemeClr val="tx1">
                  <a:lumMod val="65000"/>
                  <a:lumOff val="35000"/>
                </a:schemeClr>
              </a:solidFill>
            </a:endParaRPr>
          </a:p>
        </p:txBody>
      </p:sp>
      <p:pic>
        <p:nvPicPr>
          <p:cNvPr id="7" name="Picture 2" descr="C:\Users\kdeeny\AppData\Local\Microsoft\Windows\Temporary Internet Files\Content.Outlook\EWI7QWEZ\CrwGF0WXYAARYm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054320" y="1628800"/>
            <a:ext cx="4590023"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5536" y="1700808"/>
            <a:ext cx="3312368" cy="4320480"/>
          </a:xfrm>
        </p:spPr>
        <p:txBody>
          <a:bodyPr>
            <a:normAutofit/>
          </a:bodyPr>
          <a:lstStyle/>
          <a:p>
            <a:pPr marL="0" indent="0">
              <a:buNone/>
            </a:pPr>
            <a:r>
              <a:rPr lang="en-GB" sz="2600" b="1" dirty="0" smtClean="0"/>
              <a:t>Staff </a:t>
            </a:r>
            <a:r>
              <a:rPr lang="en-GB" sz="2600" b="1" dirty="0"/>
              <a:t>experience drives patient </a:t>
            </a:r>
            <a:r>
              <a:rPr lang="en-GB" sz="2600" b="1" dirty="0" smtClean="0"/>
              <a:t>experience.</a:t>
            </a:r>
          </a:p>
          <a:p>
            <a:pPr marL="0" indent="0">
              <a:buNone/>
            </a:pPr>
            <a:endParaRPr lang="en-GB" sz="2600" dirty="0" smtClean="0"/>
          </a:p>
          <a:p>
            <a:pPr marL="0" indent="0">
              <a:buNone/>
            </a:pPr>
            <a:r>
              <a:rPr lang="en-GB" sz="2600" i="1" dirty="0" smtClean="0"/>
              <a:t>‘Focusing </a:t>
            </a:r>
            <a:r>
              <a:rPr lang="en-GB" sz="2600" i="1" dirty="0"/>
              <a:t>on this relationship could be the most important move for the healthcare system to make</a:t>
            </a:r>
            <a:r>
              <a:rPr lang="en-GB" sz="2600" i="1" dirty="0" smtClean="0"/>
              <a:t>.’</a:t>
            </a:r>
          </a:p>
          <a:p>
            <a:pPr marL="0" indent="0">
              <a:buNone/>
            </a:pPr>
            <a:r>
              <a:rPr lang="en-GB" sz="2200" dirty="0" smtClean="0"/>
              <a:t>	Karen </a:t>
            </a:r>
            <a:r>
              <a:rPr lang="en-GB" sz="2200" dirty="0" err="1" smtClean="0"/>
              <a:t>Deeny</a:t>
            </a:r>
            <a:r>
              <a:rPr lang="en-GB" sz="2200" dirty="0" smtClean="0"/>
              <a:t>, 2017</a:t>
            </a:r>
          </a:p>
          <a:p>
            <a:pPr marL="0" indent="0">
              <a:buNone/>
            </a:pPr>
            <a:endParaRPr lang="en-GB" sz="2600" b="1" dirty="0">
              <a:solidFill>
                <a:schemeClr val="bg2"/>
              </a:solidFill>
            </a:endParaRPr>
          </a:p>
        </p:txBody>
      </p:sp>
      <p:sp>
        <p:nvSpPr>
          <p:cNvPr id="9" name="Date Placeholder 3"/>
          <p:cNvSpPr>
            <a:spLocks noGrp="1"/>
          </p:cNvSpPr>
          <p:nvPr>
            <p:ph type="dt" sz="half" idx="10"/>
          </p:nvPr>
        </p:nvSpPr>
        <p:spPr>
          <a:xfrm>
            <a:off x="251520" y="6356350"/>
            <a:ext cx="3240360" cy="365125"/>
          </a:xfrm>
          <a:prstGeom prst="rect">
            <a:avLst/>
          </a:prstGeom>
        </p:spPr>
        <p:txBody>
          <a:bodyPr/>
          <a:lstStyle>
            <a:lvl1pPr>
              <a:defRPr/>
            </a:lvl1pPr>
          </a:lstStyle>
          <a:p>
            <a:r>
              <a:rPr lang="en-GB" dirty="0"/>
              <a:t>Compassion: a facilitator’s guide</a:t>
            </a:r>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1"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251375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952</Words>
  <Application>Microsoft Office PowerPoint</Application>
  <PresentationFormat>On-screen Show (4:3)</PresentationFormat>
  <Paragraphs>160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Compassion</vt:lpstr>
      <vt:lpstr>Compassion</vt:lpstr>
      <vt:lpstr>Compassion, kindness and community</vt:lpstr>
      <vt:lpstr>Kindness and kinship</vt:lpstr>
      <vt:lpstr>Compassion fatigue</vt:lpstr>
      <vt:lpstr>Caring for those who care</vt:lpstr>
      <vt:lpstr>Compassion in the workplace</vt:lpstr>
      <vt:lpstr>The DNA of Care</vt:lpstr>
      <vt:lpstr>Two sides of the same coin</vt:lpstr>
      <vt:lpstr>Compassion for everyone</vt:lpstr>
      <vt:lpstr>DNA of Care stories of compassion</vt:lpstr>
      <vt:lpstr>Stay</vt:lpstr>
      <vt:lpstr>Impermanence</vt:lpstr>
      <vt:lpstr>Tears</vt:lpstr>
      <vt:lpstr>Critical care</vt:lpstr>
      <vt:lpstr>Making a difference?</vt:lpstr>
      <vt:lpstr>The wooden soldier</vt:lpstr>
      <vt:lpstr>You can do this!</vt:lpstr>
      <vt:lpstr>Touch</vt:lpstr>
      <vt:lpstr>Time to care…</vt:lpstr>
      <vt:lpstr>Baby steps</vt:lpstr>
      <vt:lpstr>Questions for reflection</vt:lpstr>
      <vt:lpstr>Questions for reflection</vt:lpstr>
      <vt:lpstr>Questions for 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Pip Hardy</dc:creator>
  <cp:lastModifiedBy>Pip Hardy</cp:lastModifiedBy>
  <cp:revision>28</cp:revision>
  <cp:lastPrinted>2018-07-31T17:01:58Z</cp:lastPrinted>
  <dcterms:created xsi:type="dcterms:W3CDTF">2018-02-01T14:21:16Z</dcterms:created>
  <dcterms:modified xsi:type="dcterms:W3CDTF">2018-07-31T18:26:06Z</dcterms:modified>
</cp:coreProperties>
</file>